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42"/>
  </p:notesMasterIdLst>
  <p:sldIdLst>
    <p:sldId id="362" r:id="rId3"/>
    <p:sldId id="364" r:id="rId4"/>
    <p:sldId id="365" r:id="rId5"/>
    <p:sldId id="438" r:id="rId6"/>
    <p:sldId id="461" r:id="rId7"/>
    <p:sldId id="439" r:id="rId8"/>
    <p:sldId id="459" r:id="rId9"/>
    <p:sldId id="460" r:id="rId10"/>
    <p:sldId id="440" r:id="rId11"/>
    <p:sldId id="455" r:id="rId12"/>
    <p:sldId id="454" r:id="rId13"/>
    <p:sldId id="462" r:id="rId14"/>
    <p:sldId id="463" r:id="rId15"/>
    <p:sldId id="464" r:id="rId16"/>
    <p:sldId id="465" r:id="rId17"/>
    <p:sldId id="466" r:id="rId18"/>
    <p:sldId id="467" r:id="rId19"/>
    <p:sldId id="366" r:id="rId20"/>
    <p:sldId id="444" r:id="rId21"/>
    <p:sldId id="260" r:id="rId22"/>
    <p:sldId id="437" r:id="rId23"/>
    <p:sldId id="445" r:id="rId24"/>
    <p:sldId id="441" r:id="rId25"/>
    <p:sldId id="457" r:id="rId26"/>
    <p:sldId id="446" r:id="rId27"/>
    <p:sldId id="447" r:id="rId28"/>
    <p:sldId id="448" r:id="rId29"/>
    <p:sldId id="449" r:id="rId30"/>
    <p:sldId id="450" r:id="rId31"/>
    <p:sldId id="451" r:id="rId32"/>
    <p:sldId id="452" r:id="rId33"/>
    <p:sldId id="458" r:id="rId34"/>
    <p:sldId id="470" r:id="rId35"/>
    <p:sldId id="429" r:id="rId36"/>
    <p:sldId id="468" r:id="rId37"/>
    <p:sldId id="469" r:id="rId38"/>
    <p:sldId id="424" r:id="rId39"/>
    <p:sldId id="427" r:id="rId40"/>
    <p:sldId id="425" r:id="rId41"/>
  </p:sldIdLst>
  <p:sldSz cx="24377650" cy="13716000"/>
  <p:notesSz cx="6858000" cy="9144000"/>
  <p:embeddedFontLst>
    <p:embeddedFont>
      <p:font typeface="Montserrat" panose="02010600030101010101" charset="0"/>
      <p:regular r:id="rId43"/>
      <p:bold r:id="rId44"/>
    </p:embeddedFont>
    <p:embeddedFont>
      <p:font typeface="Lato" panose="02010600030101010101"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84888" autoAdjust="0"/>
  </p:normalViewPr>
  <p:slideViewPr>
    <p:cSldViewPr snapToGrid="0">
      <p:cViewPr>
        <p:scale>
          <a:sx n="60" d="100"/>
          <a:sy n="60" d="100"/>
        </p:scale>
        <p:origin x="-1032" y="-1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9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109578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ctr">
              <a:lnSpc>
                <a:spcPct val="150000"/>
              </a:lnSpc>
              <a:buSzPct val="25000"/>
            </a:pP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E0E0E"/>
                </a:solidFill>
                <a:latin typeface="Montserrat" panose="02000505000000020004"/>
                <a:ea typeface="Montserrat" panose="02000505000000020004"/>
                <a:cs typeface="Montserrat" panose="02000505000000020004"/>
                <a:sym typeface="Montserrat" panose="02000505000000020004"/>
              </a:rPr>
              <a:t>以用户为中心 </a:t>
            </a:r>
            <a:r>
              <a:rPr lang="zh-CN" altLang="en-US" sz="2400" dirty="0">
                <a:solidFill>
                  <a:schemeClr val="lt1"/>
                </a:solidFill>
                <a:latin typeface="Montserrat" panose="02000505000000020004"/>
                <a:ea typeface="Montserrat" panose="02000505000000020004"/>
                <a:cs typeface="Montserrat" panose="02000505000000020004"/>
                <a:sym typeface="Montserrat" panose="02000505000000020004"/>
              </a:rPr>
              <a:t>一致性 </a:t>
            </a:r>
            <a:r>
              <a:rPr lang="zh-CN" altLang="en-US" sz="2400" dirty="0">
                <a:solidFill>
                  <a:srgbClr val="0E0E0E"/>
                </a:solidFill>
                <a:latin typeface="Montserrat" panose="02000505000000020004"/>
                <a:ea typeface="Montserrat" panose="02000505000000020004"/>
                <a:cs typeface="Montserrat" panose="02000505000000020004"/>
                <a:sym typeface="Montserrat" panose="02000505000000020004"/>
              </a:rPr>
              <a:t>简单明确 </a:t>
            </a:r>
            <a:r>
              <a:rPr lang="zh-CN" altLang="en-US" sz="2400" dirty="0">
                <a:solidFill>
                  <a:schemeClr val="lt1"/>
                </a:solidFill>
                <a:latin typeface="Montserrat" panose="02000505000000020004"/>
                <a:ea typeface="Montserrat" panose="02000505000000020004"/>
                <a:cs typeface="Montserrat" panose="02000505000000020004"/>
                <a:sym typeface="Montserrat" panose="02000505000000020004"/>
              </a:rPr>
              <a:t>体现特色 </a:t>
            </a:r>
            <a:r>
              <a:rPr lang="zh-CN" altLang="en-US" sz="2400" dirty="0">
                <a:solidFill>
                  <a:srgbClr val="0E0E0E"/>
                </a:solidFill>
                <a:latin typeface="Montserrat" panose="02000505000000020004"/>
                <a:ea typeface="Montserrat" panose="02000505000000020004"/>
                <a:cs typeface="Montserrat" panose="02000505000000020004"/>
                <a:sym typeface="Montserrat" panose="02000505000000020004"/>
              </a:rPr>
              <a:t>兼顾复数浏览器 </a:t>
            </a:r>
            <a:r>
              <a:rPr lang="zh-CN" altLang="en-US" sz="2400" dirty="0">
                <a:solidFill>
                  <a:schemeClr val="lt1"/>
                </a:solidFill>
                <a:latin typeface="Montserrat" panose="02000505000000020004"/>
                <a:ea typeface="Montserrat" panose="02000505000000020004"/>
                <a:cs typeface="Montserrat" panose="02000505000000020004"/>
                <a:sym typeface="Montserrat" panose="02000505000000020004"/>
              </a:rPr>
              <a:t>优秀导航设计</a:t>
            </a: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79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把用户放在第一位，重点考虑用户的需求。</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既考虑用户的共性，又考虑用户之间的差异性。</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不同类型的</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网站，访问群体不同；同一类型的</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网站，用户群也存在年龄、行业差别。</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针对女性的网站尽量选用柔和、明快的暖色作为主色调，给女性浏览者以热情、柔美的感觉。在页面构成上，可选用大量清晰度高的图片做视觉冲击。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针对男性的网站常采用简洁明了的表现方式，色调多由冷色调构成。     </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针对儿童的网站，设计界面兼具活泼有趣，多一些卡通形象。</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针对老年人的网站，应考虑采用较大的字体，直截了当的信息显示和简单的浏览方式。</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考虑目标用户的行为方式。</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行为方式是人们由于年龄、性别、地区、种族、生活习俗、职业、受教育程度等形成的动作习惯、办事方法。</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027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界面的内容和形式应一致。</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内容包括：网站显示的信息，如数据、文字内容等。</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形式包括：</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界面设计的版式、构图、布局、色彩、风格等。</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网页的形式为内容服务，不同内容的网页用不同的设计形式。</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291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保持简洁的常用做法是使用醒目的标题；</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限制所用的字体和颜色的数目；</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界面上所有的元素都有明确的含义和用途；</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三次点击原则：通常情况下，访问者应该最多通过三次点击就能在网站上找到想要的信息</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038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特色鲜明的网站更容易在一瞬间打动它的浏览者，留下令人心动的第一印象；</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应清楚</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网站用户的基本情况，从而在网站设计时做到有的放矢，呈现关键信息；</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利用逻辑结构有序组织、开发页面设计原型，通过测试和逐步精炼，形成网站的明确特点。</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5077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网站的浏览者可能使用不同类型和版本的浏览器。</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IE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浏览器，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opera</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浏览器，火狐浏览器（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Firefox</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Google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浏览器（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Google Chrome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），搜狗浏览器等；</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IE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浏览器的版本：</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IE 6</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IE 7</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IE 8</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IE 9</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IE 10</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以某一个浏览器的某一个版本为依据编写的网页程序，可能在其它的浏览器或其它版本上不能正常显示。</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根据用户浏览器分布情况来确定所面向的浏览器类别和版本，并在尽可能多的浏览器中测试网站。</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通过使用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JavaScript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等编程工具或功能，探测用户浏览器的类型和版本等参数对于某特定功能的支持情况，然后根据探测结果显示适用于特定浏览器的网页内容。</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30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导航系统是网站的路径指示系统，用于指导浏览者有效地访问网站。</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导航应该帮助用户理解他们在哪里、他们能去哪里、他们怎样获得其他信息。好的导航系统可以使用户以一种满意的方式找到需要的信息。导航系统的设计应从使用者的角度出发，力争简便、清晰和完整一致。</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834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165950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08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73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获取用户需求之后，开始分析用户的需求，可以使用思维导图软件来理清用户的需求，产品的各个功能模块逻辑关系。</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分析用户的需求，分析出用户的使用产品可以完成的主要流程任务，完成这个流程任务每一步永华是怎么操作的，画出流程图</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847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通过需求分析，以及对产品思维导图以及流程图设计，大致可以规划出产品的主要功能点，这些功能点可以形成产品的初步信息架构，可以把架构理解为房子的地基和框架，只有把这些内容确定下来，才可以继续上城建筑。</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363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综合思维导图和流程图，开始界面布局设计，主要确定以下的内容：</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）页面布局的的总体的架构。</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）页面的导航设计。</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）根据思维导图和流程图规划的内容，细分到具体的页面进行设计，需要对每个内容块的展示进行布局。</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2286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高保真的产品静态设计图（页面</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流程</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跳转逻辑和明确的文案设计及释）</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969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254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05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原型设计过程中经常会碰到一些常用的功能模块，比如导航条、尾部版权信息是很多页面都会用到的模块。母版就是解决避免重复设计的功能，它可以实现一次设计，其他页面共用的效果，同时也能解决在母版一次修改，其他页面会同步更新的效果。大大避免了做重复的功能，会提高原型设计的效率，也会使原型易于管理与维护。</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177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a typeface="宋体" panose="02010600030101010101" pitchFamily="2" charset="-122"/>
              </a:rPr>
              <a:t>Axure</a:t>
            </a:r>
            <a:r>
              <a:rPr lang="zh-CN" altLang="zh-CN" dirty="0">
                <a:ea typeface="宋体" panose="02010600030101010101" pitchFamily="2" charset="-122"/>
              </a:rPr>
              <a:t>原型制作过程中，需要多人协同制作时，这时需要建立一个共享项目，大家对这一个项目进行协同开发。就像软件开发过程中常用到</a:t>
            </a:r>
            <a:r>
              <a:rPr lang="en-US" altLang="zh-CN" dirty="0">
                <a:ea typeface="宋体" panose="02010600030101010101" pitchFamily="2" charset="-122"/>
              </a:rPr>
              <a:t>SVN</a:t>
            </a:r>
            <a:r>
              <a:rPr lang="zh-CN" altLang="zh-CN" dirty="0">
                <a:ea typeface="宋体" panose="02010600030101010101" pitchFamily="2" charset="-122"/>
              </a:rPr>
              <a:t>、</a:t>
            </a:r>
            <a:r>
              <a:rPr lang="en-US" altLang="zh-CN" dirty="0">
                <a:ea typeface="宋体" panose="02010600030101010101" pitchFamily="2" charset="-122"/>
              </a:rPr>
              <a:t>VSS</a:t>
            </a:r>
            <a:r>
              <a:rPr lang="zh-CN" altLang="zh-CN" dirty="0">
                <a:ea typeface="宋体" panose="02010600030101010101" pitchFamily="2" charset="-122"/>
              </a:rPr>
              <a:t>等版本控制软件一样，同样支持多人协作共同开发。</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977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739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811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261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9950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218810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554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913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057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43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205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88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62409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原型设计的核心目的在于测试产品，没有哪一家互联网公司可以不经过测试，就直接上产品和服务。</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原型在识别问题、减少风险、节省成本等方面有着不可替代的价值。</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虽然需求文档也是可以满足沟通需求的，通过用例将交互写到设计描述文档中，但是原型可以更详细地解释交互。</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661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界面原型，可以理解为软件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Demo</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，它并不是一个可以最终使用的软件，而是使用工具（例如纸笔，</a:t>
            </a:r>
            <a:r>
              <a:rPr lang="en-US" altLang="zh-CN" sz="2400" dirty="0" err="1">
                <a:solidFill>
                  <a:schemeClr val="bg2"/>
                </a:solidFill>
                <a:latin typeface="Montserrat" panose="02000505000000020004"/>
                <a:ea typeface="Montserrat" panose="02000505000000020004"/>
                <a:cs typeface="Montserrat" panose="02000505000000020004"/>
                <a:sym typeface="Montserrat" panose="02000505000000020004"/>
              </a:rPr>
              <a:t>visio</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或者</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Axure RP</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）快速勾勒出软件的大致结构，再添加一点的交互效果，来模拟软件的功能操作。产品原型能快速的挖掘出用户的需求，设计师们根据项目的大小，项目的类型以及项目的工期以及用户的需求来制作原型</a:t>
            </a: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原型可以分为三类，草图原型，低保真模型和高保真模型</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292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草图原型，可以称为纸面原型，能描述产品的大概，记录瞬间的灵感。</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缺点 除了作画者 其他人难以理解充分，不适合向客户展示</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184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低保真原型是根据需求或者草图模型，利用相关设计工具制作的简单软件原型</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缺点 美观和交互性上还有所欠缺</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优 快速构建产品大致的结构，提供基本的交互效果，是团队成员间有效的沟通方式。</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9264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高保真产品原型，则是高功能性、高互动性的原型设计，是忠实展示产品功能、界面元素、功能流程的一种表现手段。原型图中无论是功能模块的大小，还是文案设计甚至是所用的图标、图例、交互动作，都使用真实素材，或者说和最终</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UI</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设计师的产出非常接近，就算是高保真产品原型了。</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高保真的好处：便于梳理产品细节：制作高保真原型的过程中可以让产品经理提前发现产品潜藏的各种问题，提前处理风险。更容易让其他成员了解产品设计：有时候简单的线框图无法让别人想象出你要做的事情，也不清楚你要放的是哪几个字段，而高保真原型就可以。相对而言，劣势就是制作周期比较漫长，涉及到产品流程的修改，那基本原型就得回炉重造一遍</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4241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1.bin"/><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hyperlink" Target="http://blog.csdn.ne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250706"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界面原型</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WEB</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界面设计基本原则</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7806001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9" name="Shape 659"/>
          <p:cNvSpPr/>
          <p:nvPr/>
        </p:nvSpPr>
        <p:spPr>
          <a:xfrm>
            <a:off x="4297151" y="4660721"/>
            <a:ext cx="3469198" cy="730616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903245" y="538890"/>
            <a:ext cx="14658342" cy="8642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nvGrpSpPr>
          <p:cNvPr id="4" name="组合 3">
            <a:extLst>
              <a:ext uri="{FF2B5EF4-FFF2-40B4-BE49-F238E27FC236}">
                <a16:creationId xmlns:a16="http://schemas.microsoft.com/office/drawing/2014/main" id="{00F7D1CC-9C16-4420-B491-6F4526E1E06C}"/>
              </a:ext>
            </a:extLst>
          </p:cNvPr>
          <p:cNvGrpSpPr/>
          <p:nvPr/>
        </p:nvGrpSpPr>
        <p:grpSpPr>
          <a:xfrm>
            <a:off x="362898" y="4660721"/>
            <a:ext cx="3469197" cy="7306161"/>
            <a:chOff x="1791690" y="4411704"/>
            <a:chExt cx="3939835" cy="7594091"/>
          </a:xfrm>
        </p:grpSpPr>
        <p:sp>
          <p:nvSpPr>
            <p:cNvPr id="658" name="Shape 658"/>
            <p:cNvSpPr/>
            <p:nvPr/>
          </p:nvSpPr>
          <p:spPr>
            <a:xfrm>
              <a:off x="1791690" y="4411704"/>
              <a:ext cx="3939835"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2" name="Shape 662"/>
            <p:cNvSpPr txBox="1"/>
            <p:nvPr/>
          </p:nvSpPr>
          <p:spPr>
            <a:xfrm>
              <a:off x="2353400" y="7624091"/>
              <a:ext cx="2816414"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CN" altLang="en-US" sz="3000" dirty="0">
                  <a:solidFill>
                    <a:srgbClr val="0E0E0E"/>
                  </a:solidFill>
                  <a:latin typeface="Montserrat" panose="02000505000000020004"/>
                  <a:ea typeface="Montserrat" panose="02000505000000020004"/>
                  <a:cs typeface="Montserrat" panose="02000505000000020004"/>
                  <a:sym typeface="Montserrat" panose="02000505000000020004"/>
                </a:rPr>
                <a:t>以用户为中心</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sp>
        <p:nvSpPr>
          <p:cNvPr id="672" name="Shape 672"/>
          <p:cNvSpPr txBox="1"/>
          <p:nvPr/>
        </p:nvSpPr>
        <p:spPr>
          <a:xfrm>
            <a:off x="4704851" y="7751310"/>
            <a:ext cx="2650191" cy="74026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CN" altLang="en-US" sz="3000" dirty="0">
                <a:solidFill>
                  <a:schemeClr val="lt1"/>
                </a:solidFill>
                <a:latin typeface="Montserrat" panose="02000505000000020004"/>
                <a:ea typeface="Montserrat" panose="02000505000000020004"/>
                <a:cs typeface="Montserrat" panose="02000505000000020004"/>
                <a:sym typeface="Montserrat" panose="02000505000000020004"/>
              </a:rPr>
              <a:t>一致性</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4" name="Shape 674"/>
          <p:cNvSpPr txBox="1"/>
          <p:nvPr/>
        </p:nvSpPr>
        <p:spPr>
          <a:xfrm>
            <a:off x="4903245" y="5964690"/>
            <a:ext cx="2650192"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5" name="Shape 656">
            <a:extLst>
              <a:ext uri="{FF2B5EF4-FFF2-40B4-BE49-F238E27FC236}">
                <a16:creationId xmlns:a16="http://schemas.microsoft.com/office/drawing/2014/main" id="{31B972A4-90C9-4F84-AA4C-39915C54D1E3}"/>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  WEB</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设计基本原则</a:t>
            </a:r>
          </a:p>
        </p:txBody>
      </p:sp>
      <p:sp>
        <p:nvSpPr>
          <p:cNvPr id="26" name="Shape 657">
            <a:extLst>
              <a:ext uri="{FF2B5EF4-FFF2-40B4-BE49-F238E27FC236}">
                <a16:creationId xmlns:a16="http://schemas.microsoft.com/office/drawing/2014/main" id="{AEBC5837-3D2A-4376-A397-413EA90E1DF9}"/>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7" name="Shape 658">
            <a:extLst>
              <a:ext uri="{FF2B5EF4-FFF2-40B4-BE49-F238E27FC236}">
                <a16:creationId xmlns:a16="http://schemas.microsoft.com/office/drawing/2014/main" id="{8BFBCA13-219F-4CD6-9F91-A3350F08AF9B}"/>
              </a:ext>
            </a:extLst>
          </p:cNvPr>
          <p:cNvSpPr/>
          <p:nvPr/>
        </p:nvSpPr>
        <p:spPr>
          <a:xfrm>
            <a:off x="8231405" y="4708187"/>
            <a:ext cx="3469197" cy="730616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8" name="Shape 662">
            <a:extLst>
              <a:ext uri="{FF2B5EF4-FFF2-40B4-BE49-F238E27FC236}">
                <a16:creationId xmlns:a16="http://schemas.microsoft.com/office/drawing/2014/main" id="{3CFF0707-269D-4608-B5A4-D2D0A87EAA80}"/>
              </a:ext>
            </a:extLst>
          </p:cNvPr>
          <p:cNvSpPr txBox="1"/>
          <p:nvPr/>
        </p:nvSpPr>
        <p:spPr>
          <a:xfrm>
            <a:off x="8355755" y="7751310"/>
            <a:ext cx="3212604" cy="74026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CN" altLang="en-US" sz="3000" dirty="0">
                <a:solidFill>
                  <a:srgbClr val="0E0E0E"/>
                </a:solidFill>
                <a:latin typeface="Montserrat" panose="02000505000000020004"/>
                <a:ea typeface="Montserrat" panose="02000505000000020004"/>
                <a:cs typeface="Montserrat" panose="02000505000000020004"/>
                <a:sym typeface="Montserrat" panose="02000505000000020004"/>
              </a:rPr>
              <a:t>简单明确</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665">
            <a:extLst>
              <a:ext uri="{FF2B5EF4-FFF2-40B4-BE49-F238E27FC236}">
                <a16:creationId xmlns:a16="http://schemas.microsoft.com/office/drawing/2014/main" id="{220DFA33-6997-4296-86E9-10425E2E7E39}"/>
              </a:ext>
            </a:extLst>
          </p:cNvPr>
          <p:cNvSpPr txBox="1"/>
          <p:nvPr/>
        </p:nvSpPr>
        <p:spPr>
          <a:xfrm>
            <a:off x="8918168" y="5701175"/>
            <a:ext cx="2650191"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659">
            <a:extLst>
              <a:ext uri="{FF2B5EF4-FFF2-40B4-BE49-F238E27FC236}">
                <a16:creationId xmlns:a16="http://schemas.microsoft.com/office/drawing/2014/main" id="{32C27B54-96CE-4C36-8B55-6FC5880A6EE4}"/>
              </a:ext>
            </a:extLst>
          </p:cNvPr>
          <p:cNvSpPr/>
          <p:nvPr/>
        </p:nvSpPr>
        <p:spPr>
          <a:xfrm>
            <a:off x="12165658" y="4708187"/>
            <a:ext cx="3469198" cy="730616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1" name="Shape 672">
            <a:extLst>
              <a:ext uri="{FF2B5EF4-FFF2-40B4-BE49-F238E27FC236}">
                <a16:creationId xmlns:a16="http://schemas.microsoft.com/office/drawing/2014/main" id="{5FE37E35-81C8-46FA-BC69-EE415E21DAB3}"/>
              </a:ext>
            </a:extLst>
          </p:cNvPr>
          <p:cNvSpPr txBox="1"/>
          <p:nvPr/>
        </p:nvSpPr>
        <p:spPr>
          <a:xfrm>
            <a:off x="12537089" y="7751310"/>
            <a:ext cx="2726335" cy="74026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CN" altLang="en-US" sz="3000" dirty="0">
                <a:solidFill>
                  <a:schemeClr val="lt1"/>
                </a:solidFill>
                <a:latin typeface="Montserrat" panose="02000505000000020004"/>
                <a:ea typeface="Montserrat" panose="02000505000000020004"/>
                <a:cs typeface="Montserrat" panose="02000505000000020004"/>
                <a:sym typeface="Montserrat" panose="02000505000000020004"/>
              </a:rPr>
              <a:t>体现特色</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 name="Shape 674">
            <a:extLst>
              <a:ext uri="{FF2B5EF4-FFF2-40B4-BE49-F238E27FC236}">
                <a16:creationId xmlns:a16="http://schemas.microsoft.com/office/drawing/2014/main" id="{97A2651F-93D1-4814-A73A-8CF841F811AD}"/>
              </a:ext>
            </a:extLst>
          </p:cNvPr>
          <p:cNvSpPr txBox="1"/>
          <p:nvPr/>
        </p:nvSpPr>
        <p:spPr>
          <a:xfrm>
            <a:off x="12984664" y="5964690"/>
            <a:ext cx="2650192"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6" name="Shape 658">
            <a:extLst>
              <a:ext uri="{FF2B5EF4-FFF2-40B4-BE49-F238E27FC236}">
                <a16:creationId xmlns:a16="http://schemas.microsoft.com/office/drawing/2014/main" id="{5C08874A-634B-4239-A04D-9634806D6DF8}"/>
              </a:ext>
            </a:extLst>
          </p:cNvPr>
          <p:cNvSpPr/>
          <p:nvPr/>
        </p:nvSpPr>
        <p:spPr>
          <a:xfrm>
            <a:off x="16099912" y="4660722"/>
            <a:ext cx="3469197" cy="730616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7" name="Shape 662">
            <a:extLst>
              <a:ext uri="{FF2B5EF4-FFF2-40B4-BE49-F238E27FC236}">
                <a16:creationId xmlns:a16="http://schemas.microsoft.com/office/drawing/2014/main" id="{07AECC72-71E8-4131-8EDB-7A79A9B0701C}"/>
              </a:ext>
            </a:extLst>
          </p:cNvPr>
          <p:cNvSpPr txBox="1"/>
          <p:nvPr/>
        </p:nvSpPr>
        <p:spPr>
          <a:xfrm>
            <a:off x="16440080" y="7751310"/>
            <a:ext cx="2899965" cy="74026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CN" altLang="en-US" sz="3000" dirty="0">
                <a:solidFill>
                  <a:srgbClr val="0E0E0E"/>
                </a:solidFill>
                <a:latin typeface="Montserrat" panose="02000505000000020004"/>
                <a:ea typeface="Montserrat" panose="02000505000000020004"/>
                <a:cs typeface="Montserrat" panose="02000505000000020004"/>
                <a:sym typeface="Montserrat" panose="02000505000000020004"/>
              </a:rPr>
              <a:t>兼顾复数浏览器</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8" name="Shape 665">
            <a:extLst>
              <a:ext uri="{FF2B5EF4-FFF2-40B4-BE49-F238E27FC236}">
                <a16:creationId xmlns:a16="http://schemas.microsoft.com/office/drawing/2014/main" id="{4BB8ACA5-2990-4C2F-BC11-216B1BC691FC}"/>
              </a:ext>
            </a:extLst>
          </p:cNvPr>
          <p:cNvSpPr txBox="1"/>
          <p:nvPr/>
        </p:nvSpPr>
        <p:spPr>
          <a:xfrm>
            <a:off x="16564966" y="5701175"/>
            <a:ext cx="2650191"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2" name="Shape 659">
            <a:extLst>
              <a:ext uri="{FF2B5EF4-FFF2-40B4-BE49-F238E27FC236}">
                <a16:creationId xmlns:a16="http://schemas.microsoft.com/office/drawing/2014/main" id="{69690AEF-F852-455F-A060-BCCA124853B2}"/>
              </a:ext>
            </a:extLst>
          </p:cNvPr>
          <p:cNvSpPr/>
          <p:nvPr/>
        </p:nvSpPr>
        <p:spPr>
          <a:xfrm>
            <a:off x="20034165" y="4660722"/>
            <a:ext cx="3469198" cy="730616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3" name="Shape 672">
            <a:extLst>
              <a:ext uri="{FF2B5EF4-FFF2-40B4-BE49-F238E27FC236}">
                <a16:creationId xmlns:a16="http://schemas.microsoft.com/office/drawing/2014/main" id="{7B884150-E6CF-4B29-B35A-3544DD0AD0A8}"/>
              </a:ext>
            </a:extLst>
          </p:cNvPr>
          <p:cNvSpPr txBox="1"/>
          <p:nvPr/>
        </p:nvSpPr>
        <p:spPr>
          <a:xfrm>
            <a:off x="20405596" y="7751310"/>
            <a:ext cx="2726335" cy="74026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CN" altLang="en-US" sz="3000" dirty="0">
                <a:solidFill>
                  <a:schemeClr val="lt1"/>
                </a:solidFill>
                <a:latin typeface="Montserrat" panose="02000505000000020004"/>
                <a:ea typeface="Montserrat" panose="02000505000000020004"/>
                <a:cs typeface="Montserrat" panose="02000505000000020004"/>
                <a:sym typeface="Montserrat" panose="02000505000000020004"/>
              </a:rPr>
              <a:t>优秀导航设计</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 name="Shape 674">
            <a:extLst>
              <a:ext uri="{FF2B5EF4-FFF2-40B4-BE49-F238E27FC236}">
                <a16:creationId xmlns:a16="http://schemas.microsoft.com/office/drawing/2014/main" id="{B9828D4C-08FE-40D8-B21D-2BCE185151FB}"/>
              </a:ext>
            </a:extLst>
          </p:cNvPr>
          <p:cNvSpPr txBox="1"/>
          <p:nvPr/>
        </p:nvSpPr>
        <p:spPr>
          <a:xfrm>
            <a:off x="20481739" y="5670840"/>
            <a:ext cx="2650192"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285320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以用户为中心</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7295809" y="3703988"/>
            <a:ext cx="10254831" cy="6004215"/>
          </a:xfrm>
          <a:prstGeom prst="rect">
            <a:avLst/>
          </a:prstGeom>
          <a:noFill/>
          <a:ln>
            <a:noFill/>
          </a:ln>
        </p:spPr>
        <p:txBody>
          <a:bodyPr lIns="91425" tIns="45700" rIns="91425" bIns="45700" anchor="t" anchorCtr="0">
            <a:noAutofit/>
          </a:bodyPr>
          <a:lstStyle/>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把用户放在第一位，重点考虑用户的需求。</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既考虑用户的共性，又考虑用户之间的差异性。</a:t>
            </a:r>
            <a:endPar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不同类型的</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网站，访问群体不同；同一类型的</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网站，用户群也存在年龄、行业差别。</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针对女性的网站尽量选用柔和、明快的暖色作为主色调，给女性浏览者以热情、柔美的</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感觉。在页面构成上，可选用大量清晰度高的图片做视觉冲击。</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针对男性的网站常采用简洁明了的表现方式，色调多由冷色调构成。     </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针对儿童的网站，设计界面兼具活泼有趣，多一些卡通形象。</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针对老年人的网站，应考虑采用较大的字体，直截了当的信息显示和简单的浏览方式。</a:t>
            </a:r>
            <a:endPar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考虑目标用户的行为方式。</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行为方式是人们由于年龄、性别、地区、种族、生活习俗、职业、受教育程度等形成的动作</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习惯、办事方法。</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66208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一致性原则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8280121" y="3703989"/>
            <a:ext cx="7817401" cy="5284368"/>
          </a:xfrm>
          <a:prstGeom prst="rect">
            <a:avLst/>
          </a:prstGeom>
          <a:noFill/>
          <a:ln>
            <a:noFill/>
          </a:ln>
        </p:spPr>
        <p:txBody>
          <a:bodyPr lIns="91425" tIns="45700" rIns="91425" bIns="45700" anchor="t" anchorCtr="0">
            <a:noAutofit/>
          </a:bodyPr>
          <a:lstStyle/>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界面的内容和形式应一致。</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内容包括：网站显示的信息，如数据、文字内容等。</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形式包括：</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界面设计的版式、构图、布局、色彩、风格等。</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网页的形式为内容服务，不同内容的网页用不同的设计形式。</a:t>
            </a:r>
            <a:endPar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网站标识及页面设计标准确定后，应运用到每个页面上。</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每个页面都使用相同的页边距；</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文本、图形之间保持相同的间距；</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主要图形、标题或符号旁边留下相同的空白；</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若使用图标导航，则各个界面应当使用相同的图标；</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页面上的每个元素要与整个页面的设计风格一致；</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文字的颜色应和图像的颜色保持一致，并注意色彩搭配的和谐。</a:t>
            </a: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447896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简洁与明确原则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7378695" y="3703989"/>
            <a:ext cx="9315460" cy="1772031"/>
          </a:xfrm>
          <a:prstGeom prst="rect">
            <a:avLst/>
          </a:prstGeom>
          <a:noFill/>
          <a:ln>
            <a:noFill/>
          </a:ln>
        </p:spPr>
        <p:txBody>
          <a:bodyPr lIns="91425" tIns="45700" rIns="91425" bIns="45700" anchor="t" anchorCtr="0">
            <a:noAutofit/>
          </a:bodyPr>
          <a:lstStyle/>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保持简洁的常用做法是使用醒目的标题；</a:t>
            </a: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限制所用的字体和颜色的数目；</a:t>
            </a: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界面上所有的元素都有明确的含义和用途；</a:t>
            </a: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三次点击原则：通常情况下，访问者应该最多通过三次点击就能在网站上找到想要的信息。</a:t>
            </a: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BEE77A2D-9479-4EB3-B427-CBCF4724A1DC}"/>
              </a:ext>
            </a:extLst>
          </p:cNvPr>
          <p:cNvPicPr>
            <a:picLocks noChangeAspect="1"/>
          </p:cNvPicPr>
          <p:nvPr/>
        </p:nvPicPr>
        <p:blipFill>
          <a:blip r:embed="rId4"/>
          <a:stretch>
            <a:fillRect/>
          </a:stretch>
        </p:blipFill>
        <p:spPr>
          <a:xfrm>
            <a:off x="5193422" y="5564222"/>
            <a:ext cx="13222702" cy="57113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70001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体现特色的原则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7499420" y="4063416"/>
            <a:ext cx="9562895" cy="1412604"/>
          </a:xfrm>
          <a:prstGeom prst="rect">
            <a:avLst/>
          </a:prstGeom>
          <a:noFill/>
          <a:ln>
            <a:noFill/>
          </a:ln>
        </p:spPr>
        <p:txBody>
          <a:bodyPr lIns="91425" tIns="45700" rIns="91425" bIns="45700" anchor="t" anchorCtr="0">
            <a:noAutofit/>
          </a:bodyPr>
          <a:lstStyle/>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特色鲜明的网站更容易在一瞬间打动它的浏览者，留下令人心动的第一印象；</a:t>
            </a: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应清楚</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网站用户的基本情况，从而在网站设计时做到有的放矢，呈现关键信息；</a:t>
            </a: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利用逻辑结构有序组织、开发页面设计原型，通过测试和逐步精炼，形成网站的明确特点。</a:t>
            </a: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450335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兼顾复数浏览器</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7499420" y="4063416"/>
            <a:ext cx="9562895" cy="4438558"/>
          </a:xfrm>
          <a:prstGeom prst="rect">
            <a:avLst/>
          </a:prstGeom>
          <a:noFill/>
          <a:ln>
            <a:noFill/>
          </a:ln>
        </p:spPr>
        <p:txBody>
          <a:bodyPr lIns="91425" tIns="45700" rIns="91425" bIns="45700" anchor="t" anchorCtr="0">
            <a:noAutofit/>
          </a:bodyPr>
          <a:lstStyle/>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网站的浏览者可能使用不同类型和版本的浏览器。</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IE</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浏览器，</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opera</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浏览器，火狐浏览器（</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Firefox</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Google</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浏览器（</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Google Chrome </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），搜狗浏览器等；</a:t>
            </a:r>
          </a:p>
          <a:p>
            <a:pPr lvl="0">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IE</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浏览器的版本：</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IE 6</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IE 7</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IE 8</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IE 9</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IE 10</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以某一个浏览器的某一个版本为依据编写的网页程序，可能在其它的浏览器或其它版本上不能正常显示。</a:t>
            </a: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根据用户浏览器分布情况来确定所面向的浏览器类别和版本，并在尽可能多的浏览器中测试网站。</a:t>
            </a:r>
          </a:p>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通过使用</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JavaScript</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等编程工具或功能，探测用户浏览器的类型和版本等参数对于某特定功能的支持情况，然后根据探测结果显示适用于特定浏览器的网页内容。</a:t>
            </a: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695109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明确的导航设计的原则</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354094" y="3197102"/>
            <a:ext cx="20252987" cy="1976328"/>
          </a:xfrm>
          <a:prstGeom prst="rect">
            <a:avLst/>
          </a:prstGeom>
          <a:noFill/>
          <a:ln>
            <a:noFill/>
          </a:ln>
        </p:spPr>
        <p:txBody>
          <a:bodyPr lIns="91425" tIns="45700" rIns="91425" bIns="45700" anchor="t" anchorCtr="0">
            <a:noAutofit/>
          </a:bodyPr>
          <a:lstStyle/>
          <a:p>
            <a:pPr lvl="0">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导航系统是网站的路径指示系统，用于指导浏览者有效地访问网站。</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导航应该帮助用户理解他们在哪里、他们能去哪里、他们怎样获得其他信息。好的导航系统可以使用户以一种满意的方式找到需要的信息。导航系统的设计应从使用者的角度出发，力争简便、清晰和完整一致。</a:t>
            </a: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11381DAF-D1D2-41E5-9617-2EBE5D64FF2F}"/>
              </a:ext>
            </a:extLst>
          </p:cNvPr>
          <p:cNvPicPr>
            <a:picLocks noChangeAspect="1"/>
          </p:cNvPicPr>
          <p:nvPr/>
        </p:nvPicPr>
        <p:blipFill rotWithShape="1">
          <a:blip r:embed="rId4"/>
          <a:srcRect t="7342" r="50640" b="4090"/>
          <a:stretch/>
        </p:blipFill>
        <p:spPr>
          <a:xfrm>
            <a:off x="4591454" y="4340262"/>
            <a:ext cx="15778265" cy="7962592"/>
          </a:xfrm>
          <a:prstGeom prst="rect">
            <a:avLst/>
          </a:prstGeom>
        </p:spPr>
      </p:pic>
    </p:spTree>
    <p:extLst>
      <p:ext uri="{BB962C8B-B14F-4D97-AF65-F5344CB8AC3E}">
        <p14:creationId xmlns:p14="http://schemas.microsoft.com/office/powerpoint/2010/main" val="37207410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界面原型制作</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 q Axure RP</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界面简介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27">
            <a:extLst>
              <a:ext uri="{FF2B5EF4-FFF2-40B4-BE49-F238E27FC236}">
                <a16:creationId xmlns:a16="http://schemas.microsoft.com/office/drawing/2014/main" id="{0E1D4ACA-404C-43A5-B7BC-439C358A7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731" y="3468088"/>
            <a:ext cx="16288182" cy="85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0702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7232210" y="3762089"/>
            <a:ext cx="5239802"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46" name="Shape 446"/>
          <p:cNvSpPr/>
          <p:nvPr/>
        </p:nvSpPr>
        <p:spPr>
          <a:xfrm>
            <a:off x="17232210" y="2714195"/>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53" name="Shape 453"/>
          <p:cNvSpPr txBox="1"/>
          <p:nvPr/>
        </p:nvSpPr>
        <p:spPr>
          <a:xfrm>
            <a:off x="4173462" y="6624467"/>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3444095" y="628591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800B9E2E-C577-4F4F-A4CE-47F927E94494}"/>
              </a:ext>
            </a:extLst>
          </p:cNvPr>
          <p:cNvPicPr>
            <a:picLocks noChangeAspect="1"/>
          </p:cNvPicPr>
          <p:nvPr/>
        </p:nvPicPr>
        <p:blipFill rotWithShape="1">
          <a:blip r:embed="rId4"/>
          <a:srcRect l="6194" t="26583" r="70079" b="16968"/>
          <a:stretch/>
        </p:blipFill>
        <p:spPr>
          <a:xfrm>
            <a:off x="2944618" y="1507383"/>
            <a:ext cx="16029181" cy="10725409"/>
          </a:xfrm>
          <a:prstGeom prst="rect">
            <a:avLst/>
          </a:prstGeom>
        </p:spPr>
      </p:pic>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思维导图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Mind Mapping</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4">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流程图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 Flow-Process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graphicFrame>
        <p:nvGraphicFramePr>
          <p:cNvPr id="2" name="对象 1">
            <a:extLst>
              <a:ext uri="{FF2B5EF4-FFF2-40B4-BE49-F238E27FC236}">
                <a16:creationId xmlns:a16="http://schemas.microsoft.com/office/drawing/2014/main" id="{A6473393-D114-4F4D-A808-5E55DB4F0B44}"/>
              </a:ext>
            </a:extLst>
          </p:cNvPr>
          <p:cNvGraphicFramePr>
            <a:graphicFrameLocks noChangeAspect="1"/>
          </p:cNvGraphicFramePr>
          <p:nvPr>
            <p:extLst>
              <p:ext uri="{D42A27DB-BD31-4B8C-83A1-F6EECF244321}">
                <p14:modId xmlns:p14="http://schemas.microsoft.com/office/powerpoint/2010/main" val="3001221501"/>
              </p:ext>
            </p:extLst>
          </p:nvPr>
        </p:nvGraphicFramePr>
        <p:xfrm>
          <a:off x="2772823" y="3694898"/>
          <a:ext cx="18832004" cy="7818229"/>
        </p:xfrm>
        <a:graphic>
          <a:graphicData uri="http://schemas.openxmlformats.org/presentationml/2006/ole">
            <mc:AlternateContent xmlns:mc="http://schemas.openxmlformats.org/markup-compatibility/2006">
              <mc:Choice xmlns:v="urn:schemas-microsoft-com:vml" Requires="v">
                <p:oleObj spid="_x0000_s1095" name="Visio" r:id="rId5" imgW="5781822" imgH="2400300" progId="Visio.Drawing.15">
                  <p:embed/>
                </p:oleObj>
              </mc:Choice>
              <mc:Fallback>
                <p:oleObj name="Visio" r:id="rId5" imgW="5781822" imgH="2400300" progId="Visio.Drawing.15">
                  <p:embed/>
                  <p:pic>
                    <p:nvPicPr>
                      <p:cNvPr id="0" name=""/>
                      <p:cNvPicPr/>
                      <p:nvPr/>
                    </p:nvPicPr>
                    <p:blipFill>
                      <a:blip r:embed="rId6"/>
                      <a:stretch>
                        <a:fillRect/>
                      </a:stretch>
                    </p:blipFill>
                    <p:spPr>
                      <a:xfrm>
                        <a:off x="2772823" y="3694898"/>
                        <a:ext cx="18832004" cy="7818229"/>
                      </a:xfrm>
                      <a:prstGeom prst="rect">
                        <a:avLst/>
                      </a:prstGeom>
                    </p:spPr>
                  </p:pic>
                </p:oleObj>
              </mc:Fallback>
            </mc:AlternateContent>
          </a:graphicData>
        </a:graphic>
      </p:graphicFrame>
    </p:spTree>
    <p:extLst>
      <p:ext uri="{BB962C8B-B14F-4D97-AF65-F5344CB8AC3E}">
        <p14:creationId xmlns:p14="http://schemas.microsoft.com/office/powerpoint/2010/main" val="33286884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3.4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信息架构</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 Flow-Process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89EB4A9F-7F43-4106-9240-F45C9E8E87CB}"/>
              </a:ext>
            </a:extLst>
          </p:cNvPr>
          <p:cNvPicPr>
            <a:picLocks noChangeAspect="1"/>
          </p:cNvPicPr>
          <p:nvPr/>
        </p:nvPicPr>
        <p:blipFill>
          <a:blip r:embed="rId4"/>
          <a:stretch>
            <a:fillRect/>
          </a:stretch>
        </p:blipFill>
        <p:spPr>
          <a:xfrm>
            <a:off x="1458927" y="4536696"/>
            <a:ext cx="21459790" cy="4642608"/>
          </a:xfrm>
          <a:prstGeom prst="rect">
            <a:avLst/>
          </a:prstGeom>
        </p:spPr>
      </p:pic>
    </p:spTree>
    <p:extLst>
      <p:ext uri="{BB962C8B-B14F-4D97-AF65-F5344CB8AC3E}">
        <p14:creationId xmlns:p14="http://schemas.microsoft.com/office/powerpoint/2010/main" val="31223818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3.5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确定界面布局设计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Layout</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BA60A350-C2C4-4378-B547-F232FEF4E8FC}"/>
              </a:ext>
            </a:extLst>
          </p:cNvPr>
          <p:cNvSpPr txBox="1"/>
          <p:nvPr/>
        </p:nvSpPr>
        <p:spPr>
          <a:xfrm>
            <a:off x="14829930" y="3694898"/>
            <a:ext cx="6688307"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综合思维导图和流程图，开始界面布局设计，主要确定以下的内容：</a:t>
            </a:r>
            <a:endPar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）页面布局的的总体的架构。</a:t>
            </a:r>
            <a:endPar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）页面的导航设计。</a:t>
            </a:r>
            <a:endPar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）根据思维导图和流程图规划的内容，细分到具体的页面进行设计，需要对每个内容块的展示进行布局。</a:t>
            </a:r>
            <a:endPar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然后画出低保真的线框图（内容大纲、信息结构、交互行为）。</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 name="AXU0.png">
            <a:extLst>
              <a:ext uri="{FF2B5EF4-FFF2-40B4-BE49-F238E27FC236}">
                <a16:creationId xmlns:a16="http://schemas.microsoft.com/office/drawing/2014/main" id="{AFFF4835-3D0D-4B1C-AD2E-A2BC320253F6}"/>
              </a:ext>
            </a:extLst>
          </p:cNvPr>
          <p:cNvPicPr/>
          <p:nvPr/>
        </p:nvPicPr>
        <p:blipFill>
          <a:blip r:embed="rId4"/>
          <a:stretch>
            <a:fillRect/>
          </a:stretch>
        </p:blipFill>
        <p:spPr>
          <a:xfrm>
            <a:off x="2751702" y="3694898"/>
            <a:ext cx="11394168" cy="7000266"/>
          </a:xfrm>
          <a:prstGeom prst="rect">
            <a:avLst/>
          </a:prstGeom>
        </p:spPr>
      </p:pic>
    </p:spTree>
    <p:extLst>
      <p:ext uri="{BB962C8B-B14F-4D97-AF65-F5344CB8AC3E}">
        <p14:creationId xmlns:p14="http://schemas.microsoft.com/office/powerpoint/2010/main" val="10164912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3.6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视觉设计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Layout</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BA60A350-C2C4-4378-B547-F232FEF4E8FC}"/>
              </a:ext>
            </a:extLst>
          </p:cNvPr>
          <p:cNvSpPr txBox="1"/>
          <p:nvPr/>
        </p:nvSpPr>
        <p:spPr>
          <a:xfrm>
            <a:off x="3051675" y="3694898"/>
            <a:ext cx="18274294"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高保真的产品静态设计图</a:t>
            </a:r>
          </a:p>
        </p:txBody>
      </p:sp>
    </p:spTree>
    <p:extLst>
      <p:ext uri="{BB962C8B-B14F-4D97-AF65-F5344CB8AC3E}">
        <p14:creationId xmlns:p14="http://schemas.microsoft.com/office/powerpoint/2010/main" val="42725071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3.7 q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载入原件库</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选择载入元件库命令，找到下载好的元件库</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130">
            <a:extLst>
              <a:ext uri="{FF2B5EF4-FFF2-40B4-BE49-F238E27FC236}">
                <a16:creationId xmlns:a16="http://schemas.microsoft.com/office/drawing/2014/main" id="{4CA6BE9E-399F-465E-B0C4-59C332A2D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745" y="4459828"/>
            <a:ext cx="12080159" cy="632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5011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3.7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载入原件库</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载入到</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Axure RP 8</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原型工具里的</a:t>
            </a:r>
            <a:r>
              <a:rPr lang="en-US" altLang="zh-CN" sz="1800" dirty="0" err="1">
                <a:solidFill>
                  <a:schemeClr val="bg2"/>
                </a:solidFill>
                <a:latin typeface="Montserrat" panose="02000505000000020004"/>
                <a:ea typeface="Montserrat" panose="02000505000000020004"/>
                <a:cs typeface="Montserrat" panose="02000505000000020004"/>
                <a:sym typeface="Montserrat" panose="02000505000000020004"/>
              </a:rPr>
              <a:t>Andriod</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元件库</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124">
            <a:extLst>
              <a:ext uri="{FF2B5EF4-FFF2-40B4-BE49-F238E27FC236}">
                <a16:creationId xmlns:a16="http://schemas.microsoft.com/office/drawing/2014/main" id="{78B66E0A-26CD-4109-9CD9-6612405A8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765" y="4459828"/>
            <a:ext cx="16634113" cy="671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186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3.8 q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母版区域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在原型设计过程中经常会碰到一些常用的功能模块，比如导航条、尾部版权信息是很多页面都会用到的模块。母版就是解决避免重复设计的功能，它可以实现一次设计，其他页面共用的效果，同时也能解决在母版一次修改，其他页面会同步更新的效果。大大避免了做重复的功能，会提高原型设计的效率，也会使原型易于管理与维护。</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137">
            <a:extLst>
              <a:ext uri="{FF2B5EF4-FFF2-40B4-BE49-F238E27FC236}">
                <a16:creationId xmlns:a16="http://schemas.microsoft.com/office/drawing/2014/main" id="{91D82F89-65FA-4DD8-822D-364DC75FC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061" y="4954944"/>
            <a:ext cx="13005521" cy="679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14618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3.9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创建共享项目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单击“团队”菜单，在弹出联级菜单中单击“从当前文件创建团队项目”命令，输入团队项目的名称“</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Axure</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共享项目”</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480">
            <a:extLst>
              <a:ext uri="{FF2B5EF4-FFF2-40B4-BE49-F238E27FC236}">
                <a16:creationId xmlns:a16="http://schemas.microsoft.com/office/drawing/2014/main" id="{E59698BF-7906-468C-B355-1C5C4E23F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841" y="4192694"/>
            <a:ext cx="6046315" cy="762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75">
            <a:extLst>
              <a:ext uri="{FF2B5EF4-FFF2-40B4-BE49-F238E27FC236}">
                <a16:creationId xmlns:a16="http://schemas.microsoft.com/office/drawing/2014/main" id="{37CCC553-BA81-421D-B954-7A7A5EB27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96661" y="4192694"/>
            <a:ext cx="5931148" cy="76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0268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3.9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创建共享项目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择团队项目目录，选择的文件夹必须是共享文件夹，否则其他团队成员无法获取到共享项目。选择共享文件夹“</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My Projects”</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481">
            <a:extLst>
              <a:ext uri="{FF2B5EF4-FFF2-40B4-BE49-F238E27FC236}">
                <a16:creationId xmlns:a16="http://schemas.microsoft.com/office/drawing/2014/main" id="{C8848F21-B318-4675-8E54-EAC54E8EB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9384" y="4139554"/>
            <a:ext cx="6238876" cy="802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9927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939090" y="2628294"/>
            <a:ext cx="1070243"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简介</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en-US" altLang="zh-CN" sz="4400" dirty="0">
                <a:solidFill>
                  <a:srgbClr val="0E0E0E"/>
                </a:solidFill>
                <a:latin typeface="Montserrat" panose="02000505000000020004"/>
                <a:ea typeface="Montserrat" panose="02000505000000020004"/>
                <a:cs typeface="Montserrat" panose="02000505000000020004"/>
                <a:sym typeface="Montserrat" panose="02000505000000020004"/>
              </a:rPr>
              <a:t> WEB</a:t>
            </a:r>
            <a:r>
              <a:rPr lang="zh-CN" altLang="en-US" sz="4400" dirty="0">
                <a:solidFill>
                  <a:srgbClr val="0E0E0E"/>
                </a:solidFill>
                <a:latin typeface="Montserrat" panose="02000505000000020004"/>
                <a:ea typeface="Montserrat" panose="02000505000000020004"/>
                <a:cs typeface="Montserrat" panose="02000505000000020004"/>
                <a:sym typeface="Montserrat" panose="02000505000000020004"/>
              </a:rPr>
              <a:t>界面设计基本原则</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界面原型制作</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问答</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资料</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分工</a:t>
            </a:r>
          </a:p>
          <a:p>
            <a:pPr lvl="0">
              <a:lnSpc>
                <a:spcPct val="150000"/>
              </a:lnSpc>
              <a:buSzPct val="25000"/>
            </a:pP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3.9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创建共享项目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选择本地存放的</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Axure</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项目副本的本地路径，默认会加载一个本地目录，可以重新选择本地目录存放</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483">
            <a:extLst>
              <a:ext uri="{FF2B5EF4-FFF2-40B4-BE49-F238E27FC236}">
                <a16:creationId xmlns:a16="http://schemas.microsoft.com/office/drawing/2014/main" id="{EC170823-010A-4427-A6C3-E74E0FA23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858" y="4192694"/>
            <a:ext cx="6003928" cy="772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8197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3.9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创建共享项目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单击“创建”按钮，完成</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Axure</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共享项目创建，创建完成的共享项目，在站点地图的页面上，会有蓝色菱形标记，代表共享项目下的页面</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10" name="图片 490">
            <a:extLst>
              <a:ext uri="{FF2B5EF4-FFF2-40B4-BE49-F238E27FC236}">
                <a16:creationId xmlns:a16="http://schemas.microsoft.com/office/drawing/2014/main" id="{3A050777-B6E2-4578-9CB7-C831ED8D0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617" y="4192694"/>
            <a:ext cx="13056416" cy="765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37020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3.10 </a:t>
            </a:r>
            <a:r>
              <a:rPr lang="en-US" altLang="zh-CN" sz="6600" dirty="0" err="1">
                <a:solidFill>
                  <a:srgbClr val="0E0E0E"/>
                </a:solidFill>
                <a:latin typeface="Montserrat" panose="02000505000000020004"/>
                <a:ea typeface="Montserrat" panose="02000505000000020004"/>
                <a:cs typeface="Montserrat" panose="02000505000000020004"/>
                <a:sym typeface="Montserrat" panose="02000505000000020004"/>
              </a:rPr>
              <a:t>q</a:t>
            </a:r>
            <a:r>
              <a:rPr lang="en-US" altLang="zh-CN" sz="6600" b="1" dirty="0" err="1">
                <a:solidFill>
                  <a:schemeClr val="bg2"/>
                </a:solidFill>
                <a:latin typeface="Montserrat" panose="02000505000000020004"/>
                <a:ea typeface="Montserrat" panose="02000505000000020004"/>
                <a:cs typeface="Montserrat" panose="02000505000000020004"/>
                <a:sym typeface="Montserrat" panose="02000505000000020004"/>
              </a:rPr>
              <a:t>Axure</a:t>
            </a:r>
            <a:r>
              <a:rPr lang="en-US" altLang="zh-CN" sz="6600" b="1" dirty="0">
                <a:solidFill>
                  <a:schemeClr val="bg2"/>
                </a:solidFill>
                <a:latin typeface="Montserrat" panose="02000505000000020004"/>
                <a:ea typeface="Montserrat" panose="02000505000000020004"/>
                <a:cs typeface="Montserrat" panose="02000505000000020004"/>
                <a:sym typeface="Montserrat" panose="02000505000000020004"/>
              </a:rPr>
              <a:t> RP</a:t>
            </a:r>
            <a:r>
              <a:rPr lang="zh-CN" altLang="en-US" sz="6600" b="1" dirty="0">
                <a:solidFill>
                  <a:schemeClr val="bg2"/>
                </a:solidFill>
                <a:latin typeface="Montserrat" panose="02000505000000020004"/>
                <a:ea typeface="Montserrat" panose="02000505000000020004"/>
                <a:cs typeface="Montserrat" panose="02000505000000020004"/>
                <a:sym typeface="Montserrat" panose="02000505000000020004"/>
              </a:rPr>
              <a:t>发布功能</a:t>
            </a:r>
            <a:endParaRPr lang="en-US" altLang="zh-CN" sz="6600" b="1"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err="1">
                <a:solidFill>
                  <a:schemeClr val="bg2"/>
                </a:solidFill>
                <a:latin typeface="Montserrat" panose="02000505000000020004"/>
                <a:ea typeface="Montserrat" panose="02000505000000020004"/>
                <a:cs typeface="Montserrat" panose="02000505000000020004"/>
                <a:sym typeface="Montserrat" panose="02000505000000020004"/>
              </a:rPr>
              <a:t>qAxure</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 RP</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除了可以直接把网页生成</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Html</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文件，还可以根据我们制作的原型，生成</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Word</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说明书。</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4AF58318-6068-4CDC-AAF6-903B982C9483}"/>
              </a:ext>
            </a:extLst>
          </p:cNvPr>
          <p:cNvPicPr>
            <a:picLocks noChangeAspect="1"/>
          </p:cNvPicPr>
          <p:nvPr/>
        </p:nvPicPr>
        <p:blipFill rotWithShape="1">
          <a:blip r:embed="rId4"/>
          <a:srcRect l="41261" t="5619" r="50000" b="70940"/>
          <a:stretch/>
        </p:blipFill>
        <p:spPr>
          <a:xfrm>
            <a:off x="7208157" y="4233797"/>
            <a:ext cx="9961330" cy="7514681"/>
          </a:xfrm>
          <a:prstGeom prst="rect">
            <a:avLst/>
          </a:prstGeom>
        </p:spPr>
      </p:pic>
    </p:spTree>
    <p:extLst>
      <p:ext uri="{BB962C8B-B14F-4D97-AF65-F5344CB8AC3E}">
        <p14:creationId xmlns:p14="http://schemas.microsoft.com/office/powerpoint/2010/main" val="35427615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问答</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40458217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除了</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Aruxe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RP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你还知道哪些界面原型制作工具？</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914239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en-US" altLang="zh-CN" sz="2800" dirty="0">
                <a:solidFill>
                  <a:srgbClr val="0E0E0E"/>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rgbClr val="0E0E0E"/>
                </a:solidFill>
                <a:latin typeface="Montserrat" panose="02000505000000020004"/>
                <a:ea typeface="Montserrat" panose="02000505000000020004"/>
                <a:cs typeface="Montserrat" panose="02000505000000020004"/>
                <a:sym typeface="Montserrat" panose="02000505000000020004"/>
              </a:rPr>
              <a:t>前文中提到的</a:t>
            </a:r>
            <a:r>
              <a:rPr lang="en-US" altLang="zh-CN" sz="2800" dirty="0">
                <a:solidFill>
                  <a:srgbClr val="0E0E0E"/>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rgbClr val="0E0E0E"/>
                </a:solidFill>
                <a:latin typeface="Montserrat" panose="02000505000000020004"/>
                <a:ea typeface="Montserrat" panose="02000505000000020004"/>
                <a:cs typeface="Montserrat" panose="02000505000000020004"/>
                <a:sym typeface="Montserrat" panose="02000505000000020004"/>
              </a:rPr>
              <a:t>设计基本原则有哪些</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？（答出三个即可）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223892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以用户为中心 一致性 简单明确 体现特色 兼顾复数浏览器 优秀导航设计</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59109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高保真原型有什么优点与缺点？（言之有理即可）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高保真的好处：便于梳理产品细节：制作高保真原型的过程中可以让产品经理提前发现产品潜藏的各种问题，提前处理风险。更容易让其他成员了解产品设计：有时候简单的线框图无法让别人想象出你要做的事情，也不清楚你要放的是哪几个字段，而高保真原型就可以。相对而言，劣势就是制作周期比较漫长，涉及到产品流程的修改，那基本原型就得回炉重造一遍</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455949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《Axure RP8》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原型设计 刘刚著 人民邮电出版社出版</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CSDN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论坛</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资料</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81472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4991902"/>
          </a:xfrm>
          <a:prstGeom prst="rect">
            <a:avLst/>
          </a:prstGeom>
          <a:noFill/>
          <a:ln>
            <a:noFill/>
          </a:ln>
        </p:spPr>
        <p:txBody>
          <a:bodyPr lIns="91425" tIns="45700" rIns="91425" bIns="45700" anchor="t" anchorCtr="0">
            <a:noAutofit/>
          </a:bodyPr>
          <a:lstStyle/>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讲解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姚天恒：学生教师用例顺序图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叶家威：界面原型设计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沈舸帆：界面原型设计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                        </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沈家豪：游客顺序图活动图，管理员用例图活动图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汤志东：游客用例图管理员活动图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分工</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6855286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6" y="3351833"/>
            <a:ext cx="10723631" cy="5688258"/>
          </a:xfrm>
          <a:prstGeom prst="rect">
            <a:avLst/>
          </a:prstGeom>
          <a:noFill/>
          <a:ln>
            <a:noFill/>
          </a:ln>
        </p:spPr>
        <p:txBody>
          <a:bodyPr lIns="91425" tIns="45700" rIns="91425" bIns="45700" anchor="t" anchorCtr="0">
            <a:noAutofit/>
          </a:bodyPr>
          <a:lstStyle/>
          <a:p>
            <a:pPr lvl="0" algn="ctr">
              <a:buSzPct val="25000"/>
            </a:pPr>
            <a:r>
              <a:rPr lang="zh-CN" altLang="en-US" sz="41300" dirty="0">
                <a:solidFill>
                  <a:srgbClr val="0E0E0E"/>
                </a:solidFill>
                <a:latin typeface="Montserrat" panose="02000505000000020004"/>
                <a:ea typeface="Montserrat" panose="02000505000000020004"/>
                <a:cs typeface="Montserrat" panose="02000505000000020004"/>
                <a:sym typeface="Montserrat" panose="02000505000000020004"/>
              </a:rPr>
              <a:t>谢谢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3" y="3567276"/>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Thanks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553202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简介</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5311008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原型设计的目的</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907193"/>
            <a:ext cx="17969217" cy="1520787"/>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原型设计的核心目的在于测试产品，没有哪一家可以不经过测试，就直接上线产品。</a:t>
            </a:r>
          </a:p>
          <a:p>
            <a:pPr lvl="0" algn="ctr">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原型在识别问题、减少风险、节省成本等方面有着不可替代的价值。</a:t>
            </a:r>
          </a:p>
          <a:p>
            <a:pPr lvl="0" algn="ctr">
              <a:lnSpc>
                <a:spcPct val="150000"/>
              </a:lnSpc>
              <a:buSzPct val="25000"/>
            </a:pP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虽然需求文档也是可以满足沟通需求的，通过用例将交互写到设计描述文档中，但是原型可以更详细地解释交互。</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537715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界面原型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907193"/>
            <a:ext cx="17969217" cy="1520787"/>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界面原型，可以理解为软件</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Demo</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，它并不是一个可以最终使用的软件，而是使用工具（例如纸笔，</a:t>
            </a:r>
            <a:r>
              <a:rPr lang="en-US" altLang="zh-CN" sz="1800" dirty="0" err="1">
                <a:solidFill>
                  <a:schemeClr val="bg2"/>
                </a:solidFill>
                <a:latin typeface="Montserrat" panose="02000505000000020004"/>
                <a:ea typeface="Montserrat" panose="02000505000000020004"/>
                <a:cs typeface="Montserrat" panose="02000505000000020004"/>
                <a:sym typeface="Montserrat" panose="02000505000000020004"/>
              </a:rPr>
              <a:t>visio</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或者</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Axure RP</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）快速勾勒出软件的大致结构，再添加一点的交互效果，来模拟软件的功能操作。产品原型能快速的挖掘出用户的需求，设计师们根据项目的大小，项目的类型以及项目的工期以及用户的需求来制作原型</a:t>
            </a:r>
          </a:p>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原型可以分为三类，草图原型，低保真模型和高保真模型</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78B924A1-0659-4C76-9C42-47DDED426FCE}"/>
              </a:ext>
            </a:extLst>
          </p:cNvPr>
          <p:cNvPicPr>
            <a:picLocks noChangeAspect="1"/>
          </p:cNvPicPr>
          <p:nvPr/>
        </p:nvPicPr>
        <p:blipFill>
          <a:blip r:embed="rId4"/>
          <a:stretch>
            <a:fillRect/>
          </a:stretch>
        </p:blipFill>
        <p:spPr>
          <a:xfrm>
            <a:off x="3204213" y="6259657"/>
            <a:ext cx="5524500" cy="3981450"/>
          </a:xfrm>
          <a:prstGeom prst="rect">
            <a:avLst/>
          </a:prstGeom>
        </p:spPr>
      </p:pic>
      <p:pic>
        <p:nvPicPr>
          <p:cNvPr id="8" name="图片 7">
            <a:extLst>
              <a:ext uri="{FF2B5EF4-FFF2-40B4-BE49-F238E27FC236}">
                <a16:creationId xmlns:a16="http://schemas.microsoft.com/office/drawing/2014/main" id="{4D1B82BC-0945-47A8-B308-3973BB517692}"/>
              </a:ext>
            </a:extLst>
          </p:cNvPr>
          <p:cNvPicPr>
            <a:picLocks noChangeAspect="1"/>
          </p:cNvPicPr>
          <p:nvPr/>
        </p:nvPicPr>
        <p:blipFill rotWithShape="1">
          <a:blip r:embed="rId5"/>
          <a:srcRect l="55336"/>
          <a:stretch/>
        </p:blipFill>
        <p:spPr>
          <a:xfrm>
            <a:off x="10746072" y="5353914"/>
            <a:ext cx="2885497" cy="5792935"/>
          </a:xfrm>
          <a:prstGeom prst="rect">
            <a:avLst/>
          </a:prstGeom>
        </p:spPr>
      </p:pic>
      <p:pic>
        <p:nvPicPr>
          <p:cNvPr id="10" name="图片 9">
            <a:extLst>
              <a:ext uri="{FF2B5EF4-FFF2-40B4-BE49-F238E27FC236}">
                <a16:creationId xmlns:a16="http://schemas.microsoft.com/office/drawing/2014/main" id="{33DA5821-F863-491C-BA53-3638D9E02214}"/>
              </a:ext>
            </a:extLst>
          </p:cNvPr>
          <p:cNvPicPr>
            <a:picLocks noChangeAspect="1"/>
          </p:cNvPicPr>
          <p:nvPr/>
        </p:nvPicPr>
        <p:blipFill>
          <a:blip r:embed="rId6"/>
          <a:stretch>
            <a:fillRect/>
          </a:stretch>
        </p:blipFill>
        <p:spPr>
          <a:xfrm>
            <a:off x="16098848" y="5353914"/>
            <a:ext cx="2903583" cy="5792935"/>
          </a:xfrm>
          <a:prstGeom prst="rect">
            <a:avLst/>
          </a:prstGeom>
        </p:spPr>
      </p:pic>
    </p:spTree>
    <p:extLst>
      <p:ext uri="{BB962C8B-B14F-4D97-AF65-F5344CB8AC3E}">
        <p14:creationId xmlns:p14="http://schemas.microsoft.com/office/powerpoint/2010/main" val="38772523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草图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799535" y="3703989"/>
            <a:ext cx="18778573"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草图原型，可以称为纸面原型，能描述产品的大概，记录瞬间的灵感。</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2" descr="https://timgsa.baidu.com/timg?image&amp;quality=80&amp;size=b9999_10000&amp;sec=1511172241416&amp;di=5fc771c7a72f53e672d015e3623c7c92&amp;imgtype=0&amp;src=http%3A%2F%2Fimg.ui.cn%2Fdata%2Ffile%2F9%2F5%2F8%2F700859.jpg">
            <a:extLst>
              <a:ext uri="{FF2B5EF4-FFF2-40B4-BE49-F238E27FC236}">
                <a16:creationId xmlns:a16="http://schemas.microsoft.com/office/drawing/2014/main" id="{73905054-958C-4FAD-8077-9D7EDE71D73A}"/>
              </a:ext>
            </a:extLst>
          </p:cNvPr>
          <p:cNvSpPr>
            <a:spLocks noChangeAspect="1" noChangeArrowheads="1"/>
          </p:cNvSpPr>
          <p:nvPr/>
        </p:nvSpPr>
        <p:spPr bwMode="auto">
          <a:xfrm>
            <a:off x="12188825" y="685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794076F5-E748-433C-A757-E39EEAC4B787}"/>
              </a:ext>
            </a:extLst>
          </p:cNvPr>
          <p:cNvPicPr>
            <a:picLocks noChangeAspect="1"/>
          </p:cNvPicPr>
          <p:nvPr/>
        </p:nvPicPr>
        <p:blipFill>
          <a:blip r:embed="rId4"/>
          <a:stretch>
            <a:fillRect/>
          </a:stretch>
        </p:blipFill>
        <p:spPr>
          <a:xfrm>
            <a:off x="6170972" y="4416661"/>
            <a:ext cx="11730906" cy="7331817"/>
          </a:xfrm>
          <a:prstGeom prst="rect">
            <a:avLst/>
          </a:prstGeom>
        </p:spPr>
      </p:pic>
    </p:spTree>
    <p:extLst>
      <p:ext uri="{BB962C8B-B14F-4D97-AF65-F5344CB8AC3E}">
        <p14:creationId xmlns:p14="http://schemas.microsoft.com/office/powerpoint/2010/main" val="2760452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1.4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低保真原型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5603524" y="3703989"/>
            <a:ext cx="13170596"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低保真原型是根据需求或者草图模型，利用相关设计工具制作的简单软件原型</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6223FA10-8178-4137-BD68-6E4FB965081D}"/>
              </a:ext>
            </a:extLst>
          </p:cNvPr>
          <p:cNvPicPr>
            <a:picLocks noChangeAspect="1"/>
          </p:cNvPicPr>
          <p:nvPr/>
        </p:nvPicPr>
        <p:blipFill rotWithShape="1">
          <a:blip r:embed="rId4"/>
          <a:srcRect t="23907" b="23834"/>
          <a:stretch/>
        </p:blipFill>
        <p:spPr>
          <a:xfrm>
            <a:off x="3296353" y="4769366"/>
            <a:ext cx="18089744" cy="5913735"/>
          </a:xfrm>
          <a:prstGeom prst="rect">
            <a:avLst/>
          </a:prstGeom>
        </p:spPr>
      </p:pic>
    </p:spTree>
    <p:extLst>
      <p:ext uri="{BB962C8B-B14F-4D97-AF65-F5344CB8AC3E}">
        <p14:creationId xmlns:p14="http://schemas.microsoft.com/office/powerpoint/2010/main" val="30986416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1.4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高保真原型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8002834" y="3509290"/>
            <a:ext cx="13170596"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高保真产品原型，则是高功能性、高互动性的原型设计，是忠实展示产品功能、界面元素、功能流程的一种表现手段。原型图中无论是功能模块的大小，还是文案设计甚至是所用的图标、图例、交互动作，都使用真实素材，或者说和最终</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UI</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设计师的产出非常接近，就算是高保真产品原型了。</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1E308426-05BE-472D-9515-66D541C070DD}"/>
              </a:ext>
            </a:extLst>
          </p:cNvPr>
          <p:cNvPicPr>
            <a:picLocks noChangeAspect="1"/>
          </p:cNvPicPr>
          <p:nvPr/>
        </p:nvPicPr>
        <p:blipFill>
          <a:blip r:embed="rId4"/>
          <a:stretch>
            <a:fillRect/>
          </a:stretch>
        </p:blipFill>
        <p:spPr>
          <a:xfrm>
            <a:off x="2149595" y="1655121"/>
            <a:ext cx="5853239" cy="10405757"/>
          </a:xfrm>
          <a:prstGeom prst="rect">
            <a:avLst/>
          </a:prstGeom>
        </p:spPr>
      </p:pic>
    </p:spTree>
    <p:extLst>
      <p:ext uri="{BB962C8B-B14F-4D97-AF65-F5344CB8AC3E}">
        <p14:creationId xmlns:p14="http://schemas.microsoft.com/office/powerpoint/2010/main" val="14002132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3110</Words>
  <Application>Microsoft Office PowerPoint</Application>
  <PresentationFormat>自定义</PresentationFormat>
  <Paragraphs>298</Paragraphs>
  <Slides>39</Slides>
  <Notes>39</Notes>
  <HiddenSlides>0</HiddenSlides>
  <MMClips>1</MMClips>
  <ScaleCrop>false</ScaleCrop>
  <HeadingPairs>
    <vt:vector size="8" baseType="variant">
      <vt:variant>
        <vt:lpstr>已用的字体</vt:lpstr>
      </vt:variant>
      <vt:variant>
        <vt:i4>4</vt:i4>
      </vt:variant>
      <vt:variant>
        <vt:lpstr>主题</vt:lpstr>
      </vt:variant>
      <vt:variant>
        <vt:i4>2</vt:i4>
      </vt:variant>
      <vt:variant>
        <vt:lpstr>嵌入 OLE 服务器</vt:lpstr>
      </vt:variant>
      <vt:variant>
        <vt:i4>1</vt:i4>
      </vt:variant>
      <vt:variant>
        <vt:lpstr>幻灯片标题</vt:lpstr>
      </vt:variant>
      <vt:variant>
        <vt:i4>39</vt:i4>
      </vt:variant>
    </vt:vector>
  </HeadingPairs>
  <TitlesOfParts>
    <vt:vector size="46" baseType="lpstr">
      <vt:lpstr>宋体</vt:lpstr>
      <vt:lpstr>Arial</vt:lpstr>
      <vt:lpstr>Montserrat</vt:lpstr>
      <vt:lpstr>Lato</vt:lpstr>
      <vt:lpstr>Default Theme</vt:lpstr>
      <vt:lpstr>Default Theme</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tianheng yao</cp:lastModifiedBy>
  <cp:revision>420</cp:revision>
  <dcterms:created xsi:type="dcterms:W3CDTF">2017-03-12T07:55:40Z</dcterms:created>
  <dcterms:modified xsi:type="dcterms:W3CDTF">2017-11-22T04:53:15Z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